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77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7670" autoAdjust="0"/>
  </p:normalViewPr>
  <p:slideViewPr>
    <p:cSldViewPr>
      <p:cViewPr>
        <p:scale>
          <a:sx n="90" d="100"/>
          <a:sy n="90" d="100"/>
        </p:scale>
        <p:origin x="-580" y="4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82AB59-61B9-48D9-9476-A3864CE9F16B}" type="datetimeFigureOut">
              <a:rPr lang="en-US" smtClean="0"/>
              <a:pPr/>
              <a:t>4/12/2020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6D0450-09A0-4006-963D-E9C2B58A987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6D0450-09A0-4006-963D-E9C2B58A987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DBF8B-775B-4356-B30E-C8260BC6692B}" type="datetimeFigureOut">
              <a:rPr lang="en-US" smtClean="0"/>
              <a:pPr/>
              <a:t>4/12/2020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4830-D62A-453D-8FFE-0CD5F43E27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DBF8B-775B-4356-B30E-C8260BC6692B}" type="datetimeFigureOut">
              <a:rPr lang="en-US" smtClean="0"/>
              <a:pPr/>
              <a:t>4/12/2020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4830-D62A-453D-8FFE-0CD5F43E27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DBF8B-775B-4356-B30E-C8260BC6692B}" type="datetimeFigureOut">
              <a:rPr lang="en-US" smtClean="0"/>
              <a:pPr/>
              <a:t>4/12/2020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4830-D62A-453D-8FFE-0CD5F43E27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DBF8B-775B-4356-B30E-C8260BC6692B}" type="datetimeFigureOut">
              <a:rPr lang="en-US" smtClean="0"/>
              <a:pPr/>
              <a:t>4/12/2020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4830-D62A-453D-8FFE-0CD5F43E27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DBF8B-775B-4356-B30E-C8260BC6692B}" type="datetimeFigureOut">
              <a:rPr lang="en-US" smtClean="0"/>
              <a:pPr/>
              <a:t>4/12/2020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4830-D62A-453D-8FFE-0CD5F43E27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DBF8B-775B-4356-B30E-C8260BC6692B}" type="datetimeFigureOut">
              <a:rPr lang="en-US" smtClean="0"/>
              <a:pPr/>
              <a:t>4/12/2020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4830-D62A-453D-8FFE-0CD5F43E27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DBF8B-775B-4356-B30E-C8260BC6692B}" type="datetimeFigureOut">
              <a:rPr lang="en-US" smtClean="0"/>
              <a:pPr/>
              <a:t>4/12/2020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4830-D62A-453D-8FFE-0CD5F43E27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DBF8B-775B-4356-B30E-C8260BC6692B}" type="datetimeFigureOut">
              <a:rPr lang="en-US" smtClean="0"/>
              <a:pPr/>
              <a:t>4/12/2020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4830-D62A-453D-8FFE-0CD5F43E27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DBF8B-775B-4356-B30E-C8260BC6692B}" type="datetimeFigureOut">
              <a:rPr lang="en-US" smtClean="0"/>
              <a:pPr/>
              <a:t>4/12/2020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4830-D62A-453D-8FFE-0CD5F43E27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DBF8B-775B-4356-B30E-C8260BC6692B}" type="datetimeFigureOut">
              <a:rPr lang="en-US" smtClean="0"/>
              <a:pPr/>
              <a:t>4/12/2020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4830-D62A-453D-8FFE-0CD5F43E27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DBF8B-775B-4356-B30E-C8260BC6692B}" type="datetimeFigureOut">
              <a:rPr lang="en-US" smtClean="0"/>
              <a:pPr/>
              <a:t>4/12/2020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E4830-D62A-453D-8FFE-0CD5F43E27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4DBF8B-775B-4356-B30E-C8260BC6692B}" type="datetimeFigureOut">
              <a:rPr lang="en-US" smtClean="0"/>
              <a:pPr/>
              <a:t>4/12/2020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6E4830-D62A-453D-8FFE-0CD5F43E271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685800"/>
            <a:ext cx="8458200" cy="1447800"/>
          </a:xfrm>
        </p:spPr>
        <p:txBody>
          <a:bodyPr/>
          <a:lstStyle/>
          <a:p>
            <a:r>
              <a:rPr lang="en-US" dirty="0" smtClean="0"/>
              <a:t>Definition of  Control structure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905000"/>
            <a:ext cx="9144000" cy="4953000"/>
          </a:xfrm>
        </p:spPr>
        <p:txBody>
          <a:bodyPr/>
          <a:lstStyle/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A statement use to control the flow of execution in a program is called Control structure. 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Then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It is the simplest form of selection constructs. It is used to executes or skip a statement or set of statements by checking a condition. The condition is given as a relational expression. If the condition is true, the statement or set of statements after Then keywords is not executed.</a:t>
            </a:r>
          </a:p>
          <a:p>
            <a:pPr>
              <a:buNone/>
            </a:pPr>
            <a:r>
              <a:rPr lang="en-US" dirty="0" smtClean="0"/>
              <a:t>Syntax</a:t>
            </a:r>
          </a:p>
          <a:p>
            <a:pPr>
              <a:buNone/>
            </a:pPr>
            <a:r>
              <a:rPr lang="en-US" dirty="0" smtClean="0"/>
              <a:t>If condition Then</a:t>
            </a:r>
          </a:p>
          <a:p>
            <a:pPr>
              <a:buNone/>
            </a:pPr>
            <a:r>
              <a:rPr lang="en-US" dirty="0" smtClean="0"/>
              <a:t>Statements(s)</a:t>
            </a:r>
          </a:p>
          <a:p>
            <a:pPr>
              <a:buNone/>
            </a:pPr>
            <a:r>
              <a:rPr lang="en-US" smtClean="0"/>
              <a:t>End If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 of syntax</a:t>
            </a:r>
            <a:endParaRPr lang="en-US" dirty="0"/>
          </a:p>
        </p:txBody>
      </p:sp>
      <p:pic>
        <p:nvPicPr>
          <p:cNvPr id="4" name="Content Placeholder 3" descr="20190115_094817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40000"/>
          </a:blip>
          <a:srcRect l="7068" b="9085"/>
          <a:stretch>
            <a:fillRect/>
          </a:stretch>
        </p:blipFill>
        <p:spPr>
          <a:xfrm>
            <a:off x="914400" y="1600200"/>
            <a:ext cx="7543800" cy="4876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If-Then structure</a:t>
            </a:r>
            <a:endParaRPr lang="en-US" dirty="0"/>
          </a:p>
        </p:txBody>
      </p:sp>
      <p:pic>
        <p:nvPicPr>
          <p:cNvPr id="4" name="Content Placeholder 3" descr="20190115_095802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40000"/>
          </a:blip>
          <a:srcRect l="15907" t="3367" r="8330" b="10768"/>
          <a:stretch>
            <a:fillRect/>
          </a:stretch>
        </p:blipFill>
        <p:spPr>
          <a:xfrm>
            <a:off x="2133600" y="1752600"/>
            <a:ext cx="5410200" cy="459867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If-Then Else Structure</a:t>
            </a:r>
            <a:endParaRPr lang="en-US" dirty="0"/>
          </a:p>
        </p:txBody>
      </p:sp>
      <p:pic>
        <p:nvPicPr>
          <p:cNvPr id="4" name="Content Placeholder 3" descr="20190115_095849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40000"/>
          </a:blip>
          <a:srcRect l="15907" t="10102" r="5805" b="17503"/>
          <a:stretch>
            <a:fillRect/>
          </a:stretch>
        </p:blipFill>
        <p:spPr>
          <a:xfrm>
            <a:off x="1219200" y="1904999"/>
            <a:ext cx="6629400" cy="459780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Flowchart of If-Then Else Structure</a:t>
            </a:r>
            <a:endParaRPr lang="en-US" dirty="0"/>
          </a:p>
        </p:txBody>
      </p:sp>
      <p:pic>
        <p:nvPicPr>
          <p:cNvPr id="4" name="Content Placeholder 3" descr="20190115_095941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40000"/>
          </a:blip>
          <a:srcRect l="8330" t="13469" r="10856" b="25921"/>
          <a:stretch>
            <a:fillRect/>
          </a:stretch>
        </p:blipFill>
        <p:spPr>
          <a:xfrm>
            <a:off x="914400" y="1524000"/>
            <a:ext cx="7239000" cy="48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of If-Then Else Structure</a:t>
            </a:r>
            <a:endParaRPr lang="en-US" dirty="0"/>
          </a:p>
        </p:txBody>
      </p:sp>
      <p:pic>
        <p:nvPicPr>
          <p:cNvPr id="4" name="Content Placeholder 3" descr="20190115_101139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40000"/>
          </a:blip>
          <a:srcRect l="19695" t="10102" r="7068" b="24237"/>
          <a:stretch>
            <a:fillRect/>
          </a:stretch>
        </p:blipFill>
        <p:spPr>
          <a:xfrm>
            <a:off x="1066800" y="1752600"/>
            <a:ext cx="6629400" cy="44577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hank-you-140227_64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52400" y="0"/>
            <a:ext cx="94488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Control Structures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Sequential structure : </a:t>
            </a:r>
          </a:p>
          <a:p>
            <a:pPr>
              <a:buFont typeface="Wingdings" pitchFamily="2" charset="2"/>
              <a:buChar char="Ø"/>
            </a:pPr>
            <a:endParaRPr lang="en-US" dirty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Selection structure   :</a:t>
            </a:r>
          </a:p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/>
              <a:t> </a:t>
            </a:r>
            <a:r>
              <a:rPr lang="en-US" dirty="0" smtClean="0"/>
              <a:t>Repetition structure :</a:t>
            </a:r>
          </a:p>
          <a:p>
            <a:pPr>
              <a:buFont typeface="Wingdings" pitchFamily="2" charset="2"/>
              <a:buChar char="Ø"/>
            </a:pPr>
            <a:endParaRPr lang="en-US" dirty="0"/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/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/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/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endParaRPr lang="en-US" dirty="0"/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dirty="0" smtClean="0"/>
              <a:t>Sequential structure :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In sequential structure, the statements are executed in the same order in which they are specified in a program. The control flows from one statement to other in a logical sequence. All statements are executed exactly once. It means that no statement is skipped and no statement is executed more than once.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Flow chart of sequential structure :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362200" y="1101436"/>
            <a:ext cx="4191000" cy="9559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Statement 1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362200" y="2590800"/>
            <a:ext cx="4267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Statement 2</a:t>
            </a:r>
            <a:endParaRPr lang="en-US" dirty="0"/>
          </a:p>
        </p:txBody>
      </p:sp>
      <p:sp>
        <p:nvSpPr>
          <p:cNvPr id="5" name="Down Arrow 4"/>
          <p:cNvSpPr/>
          <p:nvPr/>
        </p:nvSpPr>
        <p:spPr>
          <a:xfrm flipH="1">
            <a:off x="4191000" y="2057400"/>
            <a:ext cx="274318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62200" y="4038600"/>
            <a:ext cx="4343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Statement 3</a:t>
            </a:r>
            <a:endParaRPr lang="en-US" dirty="0"/>
          </a:p>
        </p:txBody>
      </p:sp>
      <p:sp>
        <p:nvSpPr>
          <p:cNvPr id="7" name="Down Arrow 6"/>
          <p:cNvSpPr/>
          <p:nvPr/>
        </p:nvSpPr>
        <p:spPr>
          <a:xfrm flipH="1">
            <a:off x="4267200" y="3505200"/>
            <a:ext cx="228600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chart of Selection structure :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494324" y="2895600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2535866" y="1905000"/>
            <a:ext cx="5769934" cy="3834804"/>
            <a:chOff x="2667000" y="1905000"/>
            <a:chExt cx="5769934" cy="3834804"/>
          </a:xfrm>
        </p:grpSpPr>
        <p:grpSp>
          <p:nvGrpSpPr>
            <p:cNvPr id="17" name="Group 16"/>
            <p:cNvGrpSpPr/>
            <p:nvPr/>
          </p:nvGrpSpPr>
          <p:grpSpPr>
            <a:xfrm>
              <a:off x="2667000" y="1905000"/>
              <a:ext cx="5769934" cy="3834804"/>
              <a:chOff x="2667000" y="1905000"/>
              <a:chExt cx="5769934" cy="3834804"/>
            </a:xfrm>
          </p:grpSpPr>
          <p:sp>
            <p:nvSpPr>
              <p:cNvPr id="6" name="Rectangle 5"/>
              <p:cNvSpPr/>
              <p:nvPr/>
            </p:nvSpPr>
            <p:spPr>
              <a:xfrm>
                <a:off x="2911540" y="4749204"/>
                <a:ext cx="2286000" cy="990600"/>
              </a:xfrm>
              <a:prstGeom prst="rect">
                <a:avLst/>
              </a:prstGeom>
              <a:ln w="381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Statements</a:t>
                </a:r>
                <a:endParaRPr lang="en-US" dirty="0"/>
              </a:p>
            </p:txBody>
          </p:sp>
          <p:grpSp>
            <p:nvGrpSpPr>
              <p:cNvPr id="16" name="Group 15"/>
              <p:cNvGrpSpPr/>
              <p:nvPr/>
            </p:nvGrpSpPr>
            <p:grpSpPr>
              <a:xfrm>
                <a:off x="2667000" y="1905000"/>
                <a:ext cx="5769934" cy="2286000"/>
                <a:chOff x="2667000" y="1905000"/>
                <a:chExt cx="5769934" cy="2286000"/>
              </a:xfrm>
            </p:grpSpPr>
            <p:sp>
              <p:nvSpPr>
                <p:cNvPr id="5" name="Rectangle 4"/>
                <p:cNvSpPr/>
                <p:nvPr/>
              </p:nvSpPr>
              <p:spPr>
                <a:xfrm>
                  <a:off x="6608134" y="2954072"/>
                  <a:ext cx="1828800" cy="685800"/>
                </a:xfrm>
                <a:prstGeom prst="rect">
                  <a:avLst/>
                </a:prstGeom>
                <a:ln w="38100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/>
                    <a:t>Statements</a:t>
                  </a:r>
                  <a:endParaRPr lang="en-US" dirty="0"/>
                </a:p>
              </p:txBody>
            </p:sp>
            <p:grpSp>
              <p:nvGrpSpPr>
                <p:cNvPr id="15" name="Group 14"/>
                <p:cNvGrpSpPr/>
                <p:nvPr/>
              </p:nvGrpSpPr>
              <p:grpSpPr>
                <a:xfrm>
                  <a:off x="2667000" y="1905000"/>
                  <a:ext cx="2667000" cy="2286000"/>
                  <a:chOff x="2667000" y="1905000"/>
                  <a:chExt cx="2667000" cy="2286000"/>
                </a:xfrm>
              </p:grpSpPr>
              <p:sp>
                <p:nvSpPr>
                  <p:cNvPr id="3" name="Diamond 2"/>
                  <p:cNvSpPr/>
                  <p:nvPr/>
                </p:nvSpPr>
                <p:spPr>
                  <a:xfrm>
                    <a:off x="2667000" y="2362200"/>
                    <a:ext cx="2667000" cy="1828800"/>
                  </a:xfrm>
                  <a:prstGeom prst="diamond">
                    <a:avLst/>
                  </a:prstGeom>
                  <a:ln w="3810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dirty="0" smtClean="0"/>
                      <a:t>Condition</a:t>
                    </a:r>
                    <a:endParaRPr lang="en-US" dirty="0"/>
                  </a:p>
                </p:txBody>
              </p:sp>
              <p:cxnSp>
                <p:nvCxnSpPr>
                  <p:cNvPr id="13" name="Straight Arrow Connector 12"/>
                  <p:cNvCxnSpPr/>
                  <p:nvPr/>
                </p:nvCxnSpPr>
                <p:spPr>
                  <a:xfrm rot="16200000" flipH="1">
                    <a:off x="3752850" y="2114550"/>
                    <a:ext cx="457200" cy="38100"/>
                  </a:xfrm>
                  <a:prstGeom prst="straightConnector1">
                    <a:avLst/>
                  </a:prstGeom>
                  <a:ln w="38100">
                    <a:solidFill>
                      <a:schemeClr val="tx1">
                        <a:lumMod val="95000"/>
                        <a:lumOff val="5000"/>
                      </a:schemeClr>
                    </a:solidFill>
                    <a:tailEnd type="arrow"/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</p:cxnSp>
            </p:grpSp>
            <p:cxnSp>
              <p:nvCxnSpPr>
                <p:cNvPr id="9" name="Straight Arrow Connector 8"/>
                <p:cNvCxnSpPr/>
                <p:nvPr/>
              </p:nvCxnSpPr>
              <p:spPr>
                <a:xfrm>
                  <a:off x="5378301" y="3276600"/>
                  <a:ext cx="1219200" cy="1588"/>
                </a:xfrm>
                <a:prstGeom prst="straightConnector1">
                  <a:avLst/>
                </a:prstGeom>
                <a:ln w="38100">
                  <a:solidFill>
                    <a:schemeClr val="tx1">
                      <a:lumMod val="95000"/>
                      <a:lumOff val="5000"/>
                    </a:schemeClr>
                  </a:solidFill>
                  <a:tailEnd type="arrow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</p:cxnSp>
          </p:grpSp>
          <p:cxnSp>
            <p:nvCxnSpPr>
              <p:cNvPr id="12" name="Straight Arrow Connector 11"/>
              <p:cNvCxnSpPr/>
              <p:nvPr/>
            </p:nvCxnSpPr>
            <p:spPr>
              <a:xfrm rot="16200000" flipH="1">
                <a:off x="3801583" y="4455484"/>
                <a:ext cx="457200" cy="38100"/>
              </a:xfrm>
              <a:prstGeom prst="straightConnector1">
                <a:avLst/>
              </a:prstGeom>
              <a:ln w="38100">
                <a:solidFill>
                  <a:schemeClr val="tx1">
                    <a:lumMod val="95000"/>
                    <a:lumOff val="5000"/>
                  </a:schemeClr>
                </a:solidFill>
                <a:tailEnd type="arrow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</p:cxnSp>
        </p:grpSp>
        <p:sp>
          <p:nvSpPr>
            <p:cNvPr id="14" name="TextBox 13"/>
            <p:cNvSpPr txBox="1"/>
            <p:nvPr/>
          </p:nvSpPr>
          <p:spPr>
            <a:xfrm>
              <a:off x="4122724" y="4202668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742950" indent="-742950"/>
            <a:r>
              <a:rPr lang="en-US" dirty="0" smtClean="0"/>
              <a:t>2. Selection structure 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 selection structure selects a statements or set of statements to execute on the basis of a condition. In this structure, statement or set of statements is executed when a particular condition is true and ignored when the condition is false. There are different types of selection structures in VB. These are </a:t>
            </a:r>
            <a:r>
              <a:rPr lang="en-US" b="1" dirty="0" smtClean="0"/>
              <a:t>If…Then</a:t>
            </a:r>
            <a:r>
              <a:rPr lang="en-US" dirty="0" smtClean="0"/>
              <a:t>, </a:t>
            </a:r>
            <a:r>
              <a:rPr lang="en-US" b="1" dirty="0" smtClean="0"/>
              <a:t>If… Then…Else </a:t>
            </a:r>
            <a:r>
              <a:rPr lang="en-US" dirty="0" smtClean="0"/>
              <a:t>and</a:t>
            </a:r>
            <a:r>
              <a:rPr lang="en-US" b="1" dirty="0" smtClean="0"/>
              <a:t> Select Case.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Repetition structure 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 repetition structure executes a statement or a set of statements repeatedly. It is also knows as iteration structure or loop. There are different types of repetition structure in VB. There are For…Next, While…Wend and Do While…loop etc.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chart of Repetition structure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927191" y="3244334"/>
            <a:ext cx="184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grpSp>
        <p:nvGrpSpPr>
          <p:cNvPr id="6" name="Content Placeholder 5"/>
          <p:cNvGrpSpPr>
            <a:grpSpLocks noGrp="1"/>
          </p:cNvGrpSpPr>
          <p:nvPr>
            <p:ph idx="1"/>
          </p:nvPr>
        </p:nvGrpSpPr>
        <p:grpSpPr>
          <a:xfrm>
            <a:off x="1143000" y="2057400"/>
            <a:ext cx="7086600" cy="4144963"/>
            <a:chOff x="2667000" y="1905000"/>
            <a:chExt cx="5769934" cy="3834804"/>
          </a:xfrm>
        </p:grpSpPr>
        <p:grpSp>
          <p:nvGrpSpPr>
            <p:cNvPr id="7" name="Group 16"/>
            <p:cNvGrpSpPr/>
            <p:nvPr/>
          </p:nvGrpSpPr>
          <p:grpSpPr>
            <a:xfrm>
              <a:off x="2667000" y="1905000"/>
              <a:ext cx="5769934" cy="3834804"/>
              <a:chOff x="2667000" y="1905000"/>
              <a:chExt cx="5769934" cy="3834804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2911540" y="4749204"/>
                <a:ext cx="2286000" cy="990600"/>
              </a:xfrm>
              <a:prstGeom prst="rect">
                <a:avLst/>
              </a:prstGeom>
              <a:ln w="38100"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Statements</a:t>
                </a:r>
                <a:endParaRPr lang="en-US" dirty="0"/>
              </a:p>
            </p:txBody>
          </p:sp>
          <p:grpSp>
            <p:nvGrpSpPr>
              <p:cNvPr id="10" name="Group 15"/>
              <p:cNvGrpSpPr/>
              <p:nvPr/>
            </p:nvGrpSpPr>
            <p:grpSpPr>
              <a:xfrm>
                <a:off x="2667000" y="1905000"/>
                <a:ext cx="5769934" cy="2286000"/>
                <a:chOff x="2667000" y="1905000"/>
                <a:chExt cx="5769934" cy="2286000"/>
              </a:xfrm>
            </p:grpSpPr>
            <p:sp>
              <p:nvSpPr>
                <p:cNvPr id="12" name="Rectangle 11"/>
                <p:cNvSpPr/>
                <p:nvPr/>
              </p:nvSpPr>
              <p:spPr>
                <a:xfrm>
                  <a:off x="6608134" y="2954072"/>
                  <a:ext cx="1828800" cy="685800"/>
                </a:xfrm>
                <a:prstGeom prst="rect">
                  <a:avLst/>
                </a:prstGeom>
                <a:ln w="38100"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 smtClean="0"/>
                </a:p>
              </p:txBody>
            </p:sp>
            <p:grpSp>
              <p:nvGrpSpPr>
                <p:cNvPr id="13" name="Group 14"/>
                <p:cNvGrpSpPr/>
                <p:nvPr/>
              </p:nvGrpSpPr>
              <p:grpSpPr>
                <a:xfrm>
                  <a:off x="2667000" y="1905000"/>
                  <a:ext cx="2667000" cy="2286000"/>
                  <a:chOff x="2667000" y="1905000"/>
                  <a:chExt cx="2667000" cy="2286000"/>
                </a:xfrm>
              </p:grpSpPr>
              <p:sp>
                <p:nvSpPr>
                  <p:cNvPr id="15" name="Diamond 2"/>
                  <p:cNvSpPr/>
                  <p:nvPr/>
                </p:nvSpPr>
                <p:spPr>
                  <a:xfrm>
                    <a:off x="2667000" y="2362200"/>
                    <a:ext cx="2667000" cy="1828800"/>
                  </a:xfrm>
                  <a:prstGeom prst="diamond">
                    <a:avLst/>
                  </a:prstGeom>
                  <a:ln w="38100"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dirty="0" smtClean="0"/>
                      <a:t>Condition</a:t>
                    </a:r>
                    <a:endParaRPr lang="en-US" dirty="0"/>
                  </a:p>
                </p:txBody>
              </p:sp>
              <p:cxnSp>
                <p:nvCxnSpPr>
                  <p:cNvPr id="16" name="Straight Arrow Connector 15"/>
                  <p:cNvCxnSpPr/>
                  <p:nvPr/>
                </p:nvCxnSpPr>
                <p:spPr>
                  <a:xfrm rot="16200000" flipH="1">
                    <a:off x="3752850" y="2114550"/>
                    <a:ext cx="457200" cy="38100"/>
                  </a:xfrm>
                  <a:prstGeom prst="straightConnector1">
                    <a:avLst/>
                  </a:prstGeom>
                  <a:ln w="38100">
                    <a:solidFill>
                      <a:schemeClr val="tx1">
                        <a:lumMod val="95000"/>
                        <a:lumOff val="5000"/>
                      </a:schemeClr>
                    </a:solidFill>
                    <a:tailEnd type="arrow"/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</p:cxnSp>
            </p:grpSp>
            <p:cxnSp>
              <p:nvCxnSpPr>
                <p:cNvPr id="14" name="Straight Arrow Connector 8"/>
                <p:cNvCxnSpPr/>
                <p:nvPr/>
              </p:nvCxnSpPr>
              <p:spPr>
                <a:xfrm>
                  <a:off x="5378301" y="3276600"/>
                  <a:ext cx="1219200" cy="1588"/>
                </a:xfrm>
                <a:prstGeom prst="straightConnector1">
                  <a:avLst/>
                </a:prstGeom>
                <a:ln w="38100">
                  <a:solidFill>
                    <a:schemeClr val="tx1">
                      <a:lumMod val="95000"/>
                      <a:lumOff val="5000"/>
                    </a:schemeClr>
                  </a:solidFill>
                  <a:tailEnd type="arrow"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</p:cxnSp>
          </p:grpSp>
          <p:cxnSp>
            <p:nvCxnSpPr>
              <p:cNvPr id="11" name="Straight Arrow Connector 10"/>
              <p:cNvCxnSpPr/>
              <p:nvPr/>
            </p:nvCxnSpPr>
            <p:spPr>
              <a:xfrm rot="16200000" flipH="1">
                <a:off x="3801583" y="4455484"/>
                <a:ext cx="457200" cy="38100"/>
              </a:xfrm>
              <a:prstGeom prst="straightConnector1">
                <a:avLst/>
              </a:prstGeom>
              <a:ln w="38100">
                <a:solidFill>
                  <a:schemeClr val="tx1">
                    <a:lumMod val="95000"/>
                    <a:lumOff val="5000"/>
                  </a:schemeClr>
                </a:solidFill>
                <a:tailEnd type="arrow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</p:cxnSp>
        </p:grpSp>
        <p:sp>
          <p:nvSpPr>
            <p:cNvPr id="8" name="TextBox 7"/>
            <p:cNvSpPr txBox="1"/>
            <p:nvPr/>
          </p:nvSpPr>
          <p:spPr>
            <a:xfrm>
              <a:off x="4122724" y="4202668"/>
              <a:ext cx="2904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Selection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Visual Basic provides different selection or conditional structure for making decision. These structure check the given condition before executing a statement. The selection in visual Basic are as follows:               </a:t>
            </a:r>
          </a:p>
          <a:p>
            <a:pPr>
              <a:buNone/>
            </a:pPr>
            <a:r>
              <a:rPr lang="en-US" dirty="0" smtClean="0"/>
              <a:t>  If…Then</a:t>
            </a:r>
          </a:p>
          <a:p>
            <a:pPr>
              <a:buNone/>
            </a:pPr>
            <a:r>
              <a:rPr lang="en-US" dirty="0" smtClean="0"/>
              <a:t>If…Then…Else</a:t>
            </a:r>
          </a:p>
          <a:p>
            <a:pPr>
              <a:buNone/>
            </a:pPr>
            <a:r>
              <a:rPr lang="en-US" dirty="0" smtClean="0"/>
              <a:t>Select…Case      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372</Words>
  <Application>Microsoft Office PowerPoint</Application>
  <PresentationFormat>On-screen Show (4:3)</PresentationFormat>
  <Paragraphs>54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Definition of  Control structure</vt:lpstr>
      <vt:lpstr>Types of Control Structures</vt:lpstr>
      <vt:lpstr>Sequential structure :  </vt:lpstr>
      <vt:lpstr>Flow chart of sequential structure :  </vt:lpstr>
      <vt:lpstr>Flow chart of Selection structure :</vt:lpstr>
      <vt:lpstr>2. Selection structure :</vt:lpstr>
      <vt:lpstr>3. Repetition structure :</vt:lpstr>
      <vt:lpstr>Flow chart of Repetition structure</vt:lpstr>
      <vt:lpstr>Selection Structure</vt:lpstr>
      <vt:lpstr>If Then Structure</vt:lpstr>
      <vt:lpstr>Description of syntax</vt:lpstr>
      <vt:lpstr>Example of If-Then structure</vt:lpstr>
      <vt:lpstr>If-Then Else Structure</vt:lpstr>
      <vt:lpstr>Flowchart of If-Then Else Structure</vt:lpstr>
      <vt:lpstr>Example of If-Then Else Structure</vt:lpstr>
      <vt:lpstr>Slide 16</vt:lpstr>
    </vt:vector>
  </TitlesOfParts>
  <Company>Prince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Control structure</dc:title>
  <dc:creator>Kelash</dc:creator>
  <cp:lastModifiedBy>HP</cp:lastModifiedBy>
  <cp:revision>47</cp:revision>
  <dcterms:created xsi:type="dcterms:W3CDTF">2019-01-13T17:13:29Z</dcterms:created>
  <dcterms:modified xsi:type="dcterms:W3CDTF">2020-04-12T14:12:46Z</dcterms:modified>
</cp:coreProperties>
</file>